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362" r:id="rId3"/>
    <p:sldId id="363" r:id="rId4"/>
    <p:sldId id="364" r:id="rId5"/>
    <p:sldId id="388" r:id="rId6"/>
    <p:sldId id="368" r:id="rId7"/>
    <p:sldId id="390" r:id="rId8"/>
    <p:sldId id="379" r:id="rId9"/>
    <p:sldId id="391" r:id="rId10"/>
  </p:sldIdLst>
  <p:sldSz cx="9144000" cy="6858000" type="screen4x3"/>
  <p:notesSz cx="6797675" cy="9926638"/>
  <p:custDataLst>
    <p:tags r:id="rId13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3929">
          <p15:clr>
            <a:srgbClr val="A4A3A4"/>
          </p15:clr>
        </p15:guide>
        <p15:guide id="5" orient="horz" pos="4201">
          <p15:clr>
            <a:srgbClr val="A4A3A4"/>
          </p15:clr>
        </p15:guide>
        <p15:guide id="8" pos="226">
          <p15:clr>
            <a:srgbClr val="A4A3A4"/>
          </p15:clr>
        </p15:guide>
        <p15:guide id="9" pos="5533" userDrawn="1">
          <p15:clr>
            <a:srgbClr val="A4A3A4"/>
          </p15:clr>
        </p15:guide>
        <p15:guide id="13" orient="horz" pos="845">
          <p15:clr>
            <a:srgbClr val="A4A3A4"/>
          </p15:clr>
        </p15:guide>
        <p15:guide id="15" orient="horz" pos="2319">
          <p15:clr>
            <a:srgbClr val="A4A3A4"/>
          </p15:clr>
        </p15:guide>
        <p15:guide id="18" orient="horz" pos="3748" userDrawn="1">
          <p15:clr>
            <a:srgbClr val="A4A3A4"/>
          </p15:clr>
        </p15:guide>
        <p15:guide id="19" pos="2789">
          <p15:clr>
            <a:srgbClr val="A4A3A4"/>
          </p15:clr>
        </p15:guide>
        <p15:guide id="20" pos="2971">
          <p15:clr>
            <a:srgbClr val="A4A3A4"/>
          </p15:clr>
        </p15:guide>
        <p15:guide id="23" pos="1428">
          <p15:clr>
            <a:srgbClr val="A4A3A4"/>
          </p15:clr>
        </p15:guide>
        <p15:guide id="24" pos="1588">
          <p15:clr>
            <a:srgbClr val="A4A3A4"/>
          </p15:clr>
        </p15:guide>
        <p15:guide id="25" pos="4173">
          <p15:clr>
            <a:srgbClr val="A4A3A4"/>
          </p15:clr>
        </p15:guide>
        <p15:guide id="26" pos="4332">
          <p15:clr>
            <a:srgbClr val="A4A3A4"/>
          </p15:clr>
        </p15:guide>
        <p15:guide id="27" orient="horz" pos="2455" userDrawn="1">
          <p15:clr>
            <a:srgbClr val="A4A3A4"/>
          </p15:clr>
        </p15:guide>
        <p15:guide id="28" orient="horz" pos="4224">
          <p15:clr>
            <a:srgbClr val="A4A3A4"/>
          </p15:clr>
        </p15:guide>
        <p15:guide id="29" orient="horz" pos="2500">
          <p15:clr>
            <a:srgbClr val="A4A3A4"/>
          </p15:clr>
        </p15:guide>
        <p15:guide id="30" orient="horz" pos="2568">
          <p15:clr>
            <a:srgbClr val="A4A3A4"/>
          </p15:clr>
        </p15:guide>
        <p15:guide id="31" pos="5670">
          <p15:clr>
            <a:srgbClr val="A4A3A4"/>
          </p15:clr>
        </p15:guide>
        <p15:guide id="32" pos="2132">
          <p15:clr>
            <a:srgbClr val="A4A3A4"/>
          </p15:clr>
        </p15:guide>
        <p15:guide id="33" pos="2200">
          <p15:clr>
            <a:srgbClr val="A4A3A4"/>
          </p15:clr>
        </p15:guide>
        <p15:guide id="34" pos="3901">
          <p15:clr>
            <a:srgbClr val="A4A3A4"/>
          </p15:clr>
        </p15:guide>
        <p15:guide id="35" pos="3969">
          <p15:clr>
            <a:srgbClr val="A4A3A4"/>
          </p15:clr>
        </p15:guide>
        <p15:guide id="36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egario Corte" initials="OC" lastIdx="1" clrIdx="0">
    <p:extLst>
      <p:ext uri="{19B8F6BF-5375-455C-9EA6-DF929625EA0E}">
        <p15:presenceInfo xmlns:p15="http://schemas.microsoft.com/office/powerpoint/2012/main" userId="S-1-5-21-4174033126-4258023456-2749684039-1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96260" autoAdjust="0"/>
  </p:normalViewPr>
  <p:slideViewPr>
    <p:cSldViewPr showGuides="1">
      <p:cViewPr varScale="1">
        <p:scale>
          <a:sx n="106" d="100"/>
          <a:sy n="106" d="100"/>
        </p:scale>
        <p:origin x="288" y="114"/>
      </p:cViewPr>
      <p:guideLst>
        <p:guide orient="horz" pos="686"/>
        <p:guide orient="horz" pos="3929"/>
        <p:guide orient="horz" pos="4201"/>
        <p:guide pos="226"/>
        <p:guide pos="5533"/>
        <p:guide orient="horz" pos="845"/>
        <p:guide orient="horz" pos="2319"/>
        <p:guide orient="horz" pos="3748"/>
        <p:guide pos="2789"/>
        <p:guide pos="2971"/>
        <p:guide pos="1428"/>
        <p:guide pos="1588"/>
        <p:guide pos="4173"/>
        <p:guide pos="4332"/>
        <p:guide orient="horz" pos="2455"/>
        <p:guide orient="horz" pos="4224"/>
        <p:guide orient="horz" pos="2500"/>
        <p:guide orient="horz" pos="2568"/>
        <p:guide pos="5670"/>
        <p:guide pos="2132"/>
        <p:guide pos="2200"/>
        <p:guide pos="3901"/>
        <p:guide pos="3969"/>
        <p:guide pos="43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1" d="100"/>
          <a:sy n="61" d="100"/>
        </p:scale>
        <p:origin x="-3216" y="-96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4BA265EF-0391-4142-8B9E-3CFEAF92A8A7}" type="datetimeFigureOut">
              <a:rPr lang="en-US" smtClean="0"/>
              <a:pPr/>
              <a:t>8/2/2019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F8E72AF9-958C-4D52-876B-E5DC93F8FEC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51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7661D476-D623-40E6-A002-2807276C9AEE}" type="datetimeFigureOut">
              <a:rPr lang="de-DE" smtClean="0"/>
              <a:pPr/>
              <a:t>02.08.2019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3BF844C8-104B-4C69-8673-1A2577BA65D8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7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4212" y="3897313"/>
            <a:ext cx="8316913" cy="251767"/>
          </a:xfrm>
        </p:spPr>
        <p:txBody>
          <a:bodyPr anchor="t"/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Add sub-title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84212" y="3573016"/>
            <a:ext cx="8316913" cy="28803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  <a:endParaRPr lang="en-GB" noProof="0" dirty="0"/>
          </a:p>
        </p:txBody>
      </p:sp>
      <p:pic>
        <p:nvPicPr>
          <p:cNvPr id="5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4200" y="2565400"/>
            <a:ext cx="206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84213" y="1341438"/>
            <a:ext cx="4103687" cy="5364162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895851" y="1341438"/>
            <a:ext cx="4105274" cy="5364162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211581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84213" y="1916832"/>
            <a:ext cx="4103811" cy="4788768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896037" y="1916832"/>
            <a:ext cx="4105088" cy="4788768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84213" y="1341438"/>
            <a:ext cx="4103811" cy="396000"/>
          </a:xfrm>
          <a:noFill/>
        </p:spPr>
        <p:txBody>
          <a:bodyPr lIns="0" tIns="108000" bIns="108000" anchor="ctr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noProof="0"/>
              <a:t>Add text</a:t>
            </a:r>
          </a:p>
        </p:txBody>
      </p:sp>
      <p:sp>
        <p:nvSpPr>
          <p:cNvPr id="8" name="Textplatzhalter 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96036" y="1341438"/>
            <a:ext cx="4105090" cy="396000"/>
          </a:xfrm>
          <a:noFill/>
        </p:spPr>
        <p:txBody>
          <a:bodyPr lIns="0" tIns="108000" bIns="10800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Add text</a:t>
            </a:r>
            <a:endParaRPr lang="en-GB" noProof="0" dirty="0"/>
          </a:p>
        </p:txBody>
      </p:sp>
      <p:cxnSp>
        <p:nvCxnSpPr>
          <p:cNvPr id="10" name="Gerade Verbindung 9"/>
          <p:cNvCxnSpPr/>
          <p:nvPr/>
        </p:nvCxnSpPr>
        <p:spPr bwMode="gray">
          <a:xfrm>
            <a:off x="684213" y="1736812"/>
            <a:ext cx="410381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11" name="Gerade Verbindung 10"/>
          <p:cNvCxnSpPr/>
          <p:nvPr/>
        </p:nvCxnSpPr>
        <p:spPr bwMode="gray">
          <a:xfrm>
            <a:off x="4898416" y="1736812"/>
            <a:ext cx="4102709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130960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895849" y="1341438"/>
            <a:ext cx="4105275" cy="5364162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84213" y="1341437"/>
            <a:ext cx="4103687" cy="5364163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de-DE" sz="1600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23886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84213" y="1341438"/>
            <a:ext cx="4103687" cy="5364161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4895849" y="1341438"/>
            <a:ext cx="4105276" cy="5364162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de-DE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330698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chart: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144000" cy="6858000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de-DE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</p:spTree>
    <p:extLst>
      <p:ext uri="{BB962C8B-B14F-4D97-AF65-F5344CB8AC3E}">
        <p14:creationId xmlns:p14="http://schemas.microsoft.com/office/powerpoint/2010/main" val="12799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art: one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84212" y="1341438"/>
            <a:ext cx="8316913" cy="5364162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de-DE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18727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hart: Multi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684213" y="1341438"/>
            <a:ext cx="4103687" cy="2628528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de-DE" baseline="0" dirty="0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84213" y="4077072"/>
            <a:ext cx="4103687" cy="2628528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de-DE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895849" y="1341438"/>
            <a:ext cx="4105276" cy="2628528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de-DE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895849" y="4077072"/>
            <a:ext cx="4105275" cy="2628528"/>
          </a:xfrm>
          <a:noFill/>
        </p:spPr>
        <p:txBody>
          <a:bodyPr vert="horz" lIns="0" tIns="0" rIns="0" bIns="900000" rtlCol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de-DE"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32060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30212" y="2522272"/>
            <a:ext cx="8370000" cy="815608"/>
          </a:xfrm>
        </p:spPr>
        <p:txBody>
          <a:bodyPr anchor="b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3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Add title</a:t>
            </a:r>
            <a:endParaRPr lang="en-GB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84212" y="3537012"/>
            <a:ext cx="8316000" cy="286617"/>
          </a:xfrm>
        </p:spPr>
        <p:txBody>
          <a:bodyPr anchor="t" anchorCtr="0">
            <a:spAutoFit/>
          </a:bodyPr>
          <a:lstStyle>
            <a:lvl1pPr>
              <a:lnSpc>
                <a:spcPct val="110000"/>
              </a:lnSpc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sub-title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42146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 w="9525" cap="sq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110000"/>
              </a:lnSpc>
              <a:spcBef>
                <a:spcPts val="800"/>
              </a:spcBef>
              <a:spcAft>
                <a:spcPts val="600"/>
              </a:spcAft>
            </a:pPr>
            <a:endParaRPr lang="en-GB" sz="1400" b="1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30237" y="3448113"/>
            <a:ext cx="8370888" cy="756084"/>
          </a:xfrm>
          <a:noFill/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5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Add title</a:t>
            </a:r>
            <a:endParaRPr lang="en-GB" noProof="0" dirty="0"/>
          </a:p>
        </p:txBody>
      </p:sp>
      <p:pic>
        <p:nvPicPr>
          <p:cNvPr id="5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4200" y="2565400"/>
            <a:ext cx="206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9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30237" y="3448113"/>
            <a:ext cx="8370888" cy="756084"/>
          </a:xfrm>
          <a:noFill/>
        </p:spPr>
        <p:txBody>
          <a:bodyPr lIns="0" tIns="0" rIns="0" bIns="0" anchor="t"/>
          <a:lstStyle>
            <a:lvl1pPr>
              <a:lnSpc>
                <a:spcPct val="100000"/>
              </a:lnSpc>
              <a:spcBef>
                <a:spcPts val="0"/>
              </a:spcBef>
              <a:defRPr sz="5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Add title</a:t>
            </a:r>
            <a:endParaRPr lang="en-GB" noProof="0" dirty="0"/>
          </a:p>
        </p:txBody>
      </p:sp>
      <p:pic>
        <p:nvPicPr>
          <p:cNvPr id="6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4200" y="2565400"/>
            <a:ext cx="206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6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4212" y="5084949"/>
            <a:ext cx="8316913" cy="251767"/>
          </a:xfrm>
        </p:spPr>
        <p:txBody>
          <a:bodyPr anchor="t"/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Add sub-title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84212" y="4760652"/>
            <a:ext cx="8316913" cy="288032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Add title</a:t>
            </a:r>
            <a:endParaRPr lang="en-GB" noProof="0" dirty="0"/>
          </a:p>
        </p:txBody>
      </p:sp>
      <p:pic>
        <p:nvPicPr>
          <p:cNvPr id="5" name="Bild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4200" y="3753036"/>
            <a:ext cx="206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9144000" cy="3429000"/>
          </a:xfrm>
          <a:noFill/>
        </p:spPr>
        <p:txBody>
          <a:bodyPr bIns="900000"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/>
            </a:lvl1pPr>
          </a:lstStyle>
          <a:p>
            <a:r>
              <a:rPr lang="en-GB" noProof="0" dirty="0"/>
              <a:t>Drop image on placeholder or add it by clicking on the icon</a:t>
            </a:r>
          </a:p>
        </p:txBody>
      </p:sp>
    </p:spTree>
    <p:extLst>
      <p:ext uri="{BB962C8B-B14F-4D97-AF65-F5344CB8AC3E}">
        <p14:creationId xmlns:p14="http://schemas.microsoft.com/office/powerpoint/2010/main" val="9368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4212" y="3897313"/>
            <a:ext cx="8316913" cy="251767"/>
          </a:xfrm>
        </p:spPr>
        <p:txBody>
          <a:bodyPr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Add sub-title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84212" y="3573016"/>
            <a:ext cx="8316913" cy="28803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</a:t>
            </a:r>
            <a:endParaRPr lang="en-GB" noProof="0" dirty="0"/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4200" y="2565400"/>
            <a:ext cx="206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8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684212" y="3897313"/>
            <a:ext cx="8316913" cy="251767"/>
          </a:xfrm>
        </p:spPr>
        <p:txBody>
          <a:bodyPr anchor="t"/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Add sub-title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 bwMode="gray">
          <a:xfrm>
            <a:off x="684212" y="3573016"/>
            <a:ext cx="8316913" cy="288032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title</a:t>
            </a:r>
            <a:endParaRPr lang="en-GB" noProof="0" dirty="0"/>
          </a:p>
        </p:txBody>
      </p:sp>
      <p:pic>
        <p:nvPicPr>
          <p:cNvPr id="7" name="Bild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84200" y="2565400"/>
            <a:ext cx="20621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96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1341438"/>
            <a:ext cx="2700337" cy="2627312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91880" y="1341438"/>
            <a:ext cx="2700337" cy="2627312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99547" y="1341438"/>
            <a:ext cx="2700337" cy="2627312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5454" y="4078288"/>
            <a:ext cx="2700337" cy="2627312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93121" y="4078288"/>
            <a:ext cx="2700337" cy="2627312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300788" y="4078288"/>
            <a:ext cx="2700337" cy="2627312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/>
              <a:t>Our Topics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19467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84213" y="1341438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91880" y="1341438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99547" y="1341438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6" name="Textplatzhalter 12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85454" y="3164919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93121" y="3164919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8" name="Textplatzhalter 12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300788" y="3164919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/>
              <a:t>Our Topics</a:t>
            </a:r>
            <a:endParaRPr lang="en-GB" noProof="0" dirty="0"/>
          </a:p>
        </p:txBody>
      </p:sp>
      <p:sp>
        <p:nvSpPr>
          <p:cNvPr id="11" name="Textplatzhalter 12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84213" y="4988400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>
                <a:latin typeface="+mn-lt"/>
              </a:defRPr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2" name="Textplatzhalter 12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491880" y="4988400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99547" y="4988400"/>
            <a:ext cx="2700337" cy="1717200"/>
          </a:xfrm>
          <a:solidFill>
            <a:schemeClr val="bg2"/>
          </a:solidFill>
        </p:spPr>
        <p:txBody>
          <a:bodyPr lIns="90000" tIns="46800" rIns="90000" bIns="46800"/>
          <a:lstStyle>
            <a:lvl1pPr marL="0" indent="0">
              <a:lnSpc>
                <a:spcPct val="100000"/>
              </a:lnSpc>
              <a:buNone/>
              <a:tabLst>
                <a:tab pos="354013" algn="l"/>
              </a:tabLst>
              <a:defRPr sz="1400" b="1">
                <a:latin typeface="+mj-lt"/>
              </a:defRPr>
            </a:lvl1pPr>
            <a:lvl2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2pPr>
            <a:lvl3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3pPr>
            <a:lvl4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4pPr>
            <a:lvl5pPr marL="0" indent="0">
              <a:lnSpc>
                <a:spcPct val="100000"/>
              </a:lnSpc>
              <a:buNone/>
              <a:tabLst>
                <a:tab pos="354013" algn="l"/>
              </a:tabLst>
              <a:defRPr sz="1200"/>
            </a:lvl5pPr>
          </a:lstStyle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197555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30395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84213" y="1341438"/>
            <a:ext cx="8316912" cy="5364162"/>
          </a:xfrm>
        </p:spPr>
        <p:txBody>
          <a:bodyPr/>
          <a:lstStyle>
            <a:lvl1pPr marL="216000" indent="-216000">
              <a:buClr>
                <a:schemeClr val="accent6"/>
              </a:buClr>
              <a:buSzPct val="150000"/>
              <a:buFont typeface="Audi Type" pitchFamily="34" charset="0"/>
              <a:buChar char="›"/>
              <a:defRPr b="0"/>
            </a:lvl1pPr>
            <a:lvl2pPr marL="216000" indent="-216000">
              <a:buClr>
                <a:schemeClr val="accent6"/>
              </a:buClr>
              <a:buSzPct val="150000"/>
              <a:buFont typeface="Audi Type" pitchFamily="34" charset="0"/>
              <a:buChar char="›"/>
              <a:defRPr/>
            </a:lvl2pPr>
            <a:lvl3pPr marL="216000" indent="-216000">
              <a:buClr>
                <a:schemeClr val="accent6"/>
              </a:buClr>
              <a:buSzPct val="150000"/>
              <a:buFont typeface="Audi Type" pitchFamily="34" charset="0"/>
              <a:buChar char="›"/>
              <a:defRPr/>
            </a:lvl3pPr>
            <a:lvl4pPr marL="216000" indent="-216000">
              <a:buClr>
                <a:schemeClr val="accent6"/>
              </a:buClr>
              <a:buSzPct val="150000"/>
              <a:buFont typeface="Audi Type" pitchFamily="34" charset="0"/>
              <a:buChar char="›"/>
              <a:defRPr/>
            </a:lvl4pPr>
            <a:lvl5pPr marL="216000" indent="-216000">
              <a:buClr>
                <a:schemeClr val="accent6"/>
              </a:buClr>
              <a:buSzPct val="150000"/>
              <a:buFont typeface="Audi Type" pitchFamily="34" charset="0"/>
              <a:buChar char="›"/>
              <a:defRPr/>
            </a:lvl5pPr>
          </a:lstStyle>
          <a:p>
            <a:pPr lvl="0"/>
            <a:r>
              <a:rPr lang="de-DE" noProof="0"/>
              <a:t>Add text</a:t>
            </a:r>
            <a:endParaRPr lang="en-US" noProof="0"/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389308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3" hasCustomPrompt="1"/>
          </p:nvPr>
        </p:nvSpPr>
        <p:spPr bwMode="gray">
          <a:xfrm>
            <a:off x="684213" y="1341438"/>
            <a:ext cx="8316912" cy="5364162"/>
          </a:xfrm>
        </p:spPr>
        <p:txBody>
          <a:bodyPr/>
          <a:lstStyle>
            <a:lvl2pPr>
              <a:buClr>
                <a:schemeClr val="accent6"/>
              </a:buClr>
              <a:defRPr/>
            </a:lvl2pPr>
          </a:lstStyle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noProof="0" dirty="0"/>
              <a:t>Action Title (Slide Message, 1 or 2 lines)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dirty="0"/>
              <a:t>AUDI SERVICE</a:t>
            </a:r>
          </a:p>
        </p:txBody>
      </p:sp>
    </p:spTree>
    <p:extLst>
      <p:ext uri="{BB962C8B-B14F-4D97-AF65-F5344CB8AC3E}">
        <p14:creationId xmlns:p14="http://schemas.microsoft.com/office/powerpoint/2010/main" val="27085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684212" y="368299"/>
            <a:ext cx="8316913" cy="6124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Add title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684213" y="1341438"/>
            <a:ext cx="8316912" cy="53641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First level: Sub-headline</a:t>
            </a:r>
          </a:p>
          <a:p>
            <a:pPr lvl="1"/>
            <a:r>
              <a:rPr lang="en-US" noProof="0"/>
              <a:t>Second level: First bullet point level</a:t>
            </a:r>
          </a:p>
          <a:p>
            <a:pPr lvl="2"/>
            <a:r>
              <a:rPr lang="en-US" noProof="0"/>
              <a:t>Third level: Second bullet point level</a:t>
            </a:r>
          </a:p>
          <a:p>
            <a:pPr lvl="3"/>
            <a:r>
              <a:rPr lang="en-US" noProof="0"/>
              <a:t>Fourth level: Third bullet point level</a:t>
            </a:r>
          </a:p>
          <a:p>
            <a:pPr lvl="4"/>
            <a:r>
              <a:rPr lang="en-US" noProof="0"/>
              <a:t>Fifth level: Fourth bullet point level</a:t>
            </a:r>
          </a:p>
        </p:txBody>
      </p:sp>
      <p:sp>
        <p:nvSpPr>
          <p:cNvPr id="7" name="Rectangle 28"/>
          <p:cNvSpPr>
            <a:spLocks noChangeArrowheads="1"/>
          </p:cNvSpPr>
          <p:nvPr userDrawn="1"/>
        </p:nvSpPr>
        <p:spPr bwMode="gray">
          <a:xfrm>
            <a:off x="684213" y="116265"/>
            <a:ext cx="323392" cy="15803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 anchorCtr="0"/>
          <a:lstStyle/>
          <a:p>
            <a:fld id="{266205C4-B675-4A0D-AD12-3293407525A8}" type="slidenum">
              <a:rPr lang="en-GB" sz="700" noProof="0" smtClean="0">
                <a:latin typeface="+mj-lt"/>
              </a:rPr>
              <a:pPr/>
              <a:t>‹Nº›</a:t>
            </a:fld>
            <a:endParaRPr lang="en-GB" sz="800" noProof="0" dirty="0">
              <a:latin typeface="+mj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043608" y="141420"/>
            <a:ext cx="7956000" cy="10772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AUDI SERVICE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092280" y="6525344"/>
            <a:ext cx="2088232" cy="203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Solo </a:t>
            </a:r>
            <a:r>
              <a:rPr kumimoji="0" lang="es-ES" sz="1200" b="0" i="1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</a:rPr>
              <a:t>para uso interno</a:t>
            </a:r>
          </a:p>
        </p:txBody>
      </p:sp>
    </p:spTree>
    <p:extLst>
      <p:ext uri="{BB962C8B-B14F-4D97-AF65-F5344CB8AC3E}">
        <p14:creationId xmlns:p14="http://schemas.microsoft.com/office/powerpoint/2010/main" val="130769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5" r:id="rId2"/>
    <p:sldLayoutId id="2147483676" r:id="rId3"/>
    <p:sldLayoutId id="2147483677" r:id="rId4"/>
    <p:sldLayoutId id="2147483686" r:id="rId5"/>
    <p:sldLayoutId id="2147483687" r:id="rId6"/>
    <p:sldLayoutId id="2147483653" r:id="rId7"/>
    <p:sldLayoutId id="2147483690" r:id="rId8"/>
    <p:sldLayoutId id="2147483654" r:id="rId9"/>
    <p:sldLayoutId id="2147483655" r:id="rId10"/>
    <p:sldLayoutId id="2147483663" r:id="rId11"/>
    <p:sldLayoutId id="2147483656" r:id="rId12"/>
    <p:sldLayoutId id="2147483657" r:id="rId13"/>
    <p:sldLayoutId id="2147483659" r:id="rId14"/>
    <p:sldLayoutId id="2147483678" r:id="rId15"/>
    <p:sldLayoutId id="2147483658" r:id="rId16"/>
    <p:sldLayoutId id="2147483680" r:id="rId17"/>
    <p:sldLayoutId id="2147483679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18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buSzPct val="100000"/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6"/>
        </a:buClr>
        <a:buSzPct val="150000"/>
        <a:buFont typeface="Audi Type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SzPct val="150000"/>
        <a:buFont typeface="Audi Type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accent3"/>
        </a:buClr>
        <a:buSzPct val="150000"/>
        <a:buFont typeface="Audi Type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914400" rtl="0" eaLnBrk="1" latinLnBrk="0" hangingPunct="1">
        <a:lnSpc>
          <a:spcPct val="110000"/>
        </a:lnSpc>
        <a:spcBef>
          <a:spcPts val="600"/>
        </a:spcBef>
        <a:buClr>
          <a:schemeClr val="tx2"/>
        </a:buClr>
        <a:buSzPct val="100000"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algn="ctr"/>
            <a:r>
              <a:rPr lang="es-ES" dirty="0" smtClean="0"/>
              <a:t>ELEMENTOS DE TRANSPORTE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PRECIOS DE FERIA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40890"/>
              </p:ext>
            </p:extLst>
          </p:nvPr>
        </p:nvGraphicFramePr>
        <p:xfrm>
          <a:off x="676944" y="1129552"/>
          <a:ext cx="2664000" cy="5055007"/>
        </p:xfrm>
        <a:graphic>
          <a:graphicData uri="http://schemas.openxmlformats.org/drawingml/2006/table">
            <a:tbl>
              <a:tblPr/>
              <a:tblGrid>
                <a:gridCol w="1374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9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661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Barras de techo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6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Modelo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1" u="none" strike="noStrike" baseline="0" noProof="0" dirty="0" smtClean="0">
                          <a:solidFill>
                            <a:schemeClr val="bg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 de Feria</a:t>
                      </a:r>
                      <a:endParaRPr lang="es-ES" sz="1100" b="0" i="1" u="none" strike="noStrike" noProof="0" dirty="0">
                        <a:solidFill>
                          <a:schemeClr val="bg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606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A1 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Sportback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229€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A3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3 puertas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245€</a:t>
                      </a:r>
                      <a:endParaRPr lang="fr-FR" sz="11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A3 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Sportback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254€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A3 </a:t>
                      </a:r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Berlina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245€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A4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Berlina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259€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A4 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Avant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259€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RS4 </a:t>
                      </a:r>
                      <a:r>
                        <a:rPr lang="es-ES" sz="1100" b="0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Avant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259€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A5 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Coupé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255€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A5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</a:t>
                      </a:r>
                      <a:r>
                        <a:rPr lang="es-ES" sz="1100" b="0" i="0" u="none" strike="noStrike" baseline="0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Sportback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264€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A6 Berlina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259€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A6 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Avant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269€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RS6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</a:t>
                      </a:r>
                      <a:r>
                        <a:rPr lang="es-ES" sz="1100" b="0" i="0" u="none" strike="noStrike" baseline="0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Avant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269€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TT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279€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Q2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243€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Q3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249€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Q5 (vienen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de serie)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249€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Q7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269€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7614755"/>
                  </a:ext>
                </a:extLst>
              </a:tr>
              <a:tr h="24680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E-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Tron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289€</a:t>
                      </a:r>
                      <a:endParaRPr lang="fr-FR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76565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21905"/>
              </p:ext>
            </p:extLst>
          </p:nvPr>
        </p:nvGraphicFramePr>
        <p:xfrm>
          <a:off x="3536030" y="1129552"/>
          <a:ext cx="2764162" cy="1955280"/>
        </p:xfrm>
        <a:graphic>
          <a:graphicData uri="http://schemas.openxmlformats.org/drawingml/2006/table">
            <a:tbl>
              <a:tblPr bandRow="1"/>
              <a:tblGrid>
                <a:gridCol w="18280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Actividades de verano</a:t>
                      </a:r>
                      <a:endParaRPr lang="es-ES" sz="1400" b="1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Producto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1" u="none" strike="noStrike" baseline="0" noProof="0" dirty="0" smtClean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 de Feria</a:t>
                      </a:r>
                      <a:endParaRPr lang="es-ES" sz="1100" b="0" i="1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Portabicicletas de techo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124 </a:t>
                      </a:r>
                      <a:r>
                        <a:rPr lang="fr-FR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Portabicicletas de horquilla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99 </a:t>
                      </a:r>
                      <a:r>
                        <a:rPr lang="fr-FR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Portabicicletas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de remolque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598 €</a:t>
                      </a:r>
                      <a:endParaRPr lang="fr-FR" sz="1100" b="1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Soporte de rueda delantera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56 </a:t>
                      </a:r>
                      <a:r>
                        <a:rPr lang="fr-FR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Soporte para piraguas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195 </a:t>
                      </a:r>
                      <a:r>
                        <a:rPr lang="fr-FR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212013"/>
              </p:ext>
            </p:extLst>
          </p:nvPr>
        </p:nvGraphicFramePr>
        <p:xfrm>
          <a:off x="6470842" y="1129552"/>
          <a:ext cx="2520000" cy="191712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Actividades de invierno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Producto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1" u="none" strike="noStrike" baseline="0" noProof="0" dirty="0" smtClean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 de Feria</a:t>
                      </a:r>
                      <a:endParaRPr lang="es-ES" sz="1100" b="0" i="1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Para</a:t>
                      </a:r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4 pares de esquís o 2 snowboards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125 </a:t>
                      </a:r>
                      <a:r>
                        <a:rPr lang="fr-FR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Para 6 pares de esquís o 4 snowboards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no extraíble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175 </a:t>
                      </a:r>
                      <a:r>
                        <a:rPr lang="fr-FR" sz="1100" b="1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Para 6 pares de esquís o 4 snowboards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extraíble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196 </a:t>
                      </a:r>
                      <a:r>
                        <a:rPr lang="fr-FR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b="6453"/>
          <a:stretch/>
        </p:blipFill>
        <p:spPr>
          <a:xfrm>
            <a:off x="6835767" y="4437112"/>
            <a:ext cx="2155075" cy="151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7633" t="34537" r="52412" b="10964"/>
          <a:stretch/>
        </p:blipFill>
        <p:spPr>
          <a:xfrm>
            <a:off x="5306117" y="4437112"/>
            <a:ext cx="1473231" cy="151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132" y="4437112"/>
            <a:ext cx="1512000" cy="151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18500" t="45800" r="51575" b="26200"/>
          <a:stretch/>
        </p:blipFill>
        <p:spPr>
          <a:xfrm>
            <a:off x="7057400" y="2966785"/>
            <a:ext cx="1711807" cy="900951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 bwMode="auto">
          <a:xfrm>
            <a:off x="3706131" y="6060495"/>
            <a:ext cx="1531694" cy="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465" indent="-266465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1pPr>
            <a:lvl2pPr marL="531345" indent="-255363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2pPr>
            <a:lvl3pPr marL="710573" indent="12689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udi Type" pitchFamily="34" charset="0"/>
              <a:buNone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3pPr>
            <a:lvl4pPr marL="1598789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4pPr>
            <a:lvl5pPr marL="2055585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5pPr>
            <a:lvl6pPr marL="251238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6pPr>
            <a:lvl7pPr marL="2969178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7pPr>
            <a:lvl8pPr marL="3425976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8pPr>
            <a:lvl9pPr marL="388277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65455" indent="0" defTabSz="1438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</a:tabLst>
            </a:pPr>
            <a:r>
              <a:rPr lang="es-ES" sz="1200" kern="0" dirty="0" smtClean="0"/>
              <a:t>Portabicicletas de techo</a:t>
            </a:r>
            <a:endParaRPr lang="es-ES" sz="1200" i="1" kern="0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5328735" y="6060495"/>
            <a:ext cx="1531694" cy="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465" indent="-266465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1pPr>
            <a:lvl2pPr marL="531345" indent="-255363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2pPr>
            <a:lvl3pPr marL="710573" indent="12689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udi Type" pitchFamily="34" charset="0"/>
              <a:buNone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3pPr>
            <a:lvl4pPr marL="1598789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4pPr>
            <a:lvl5pPr marL="2055585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5pPr>
            <a:lvl6pPr marL="251238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6pPr>
            <a:lvl7pPr marL="2969178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7pPr>
            <a:lvl8pPr marL="3425976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8pPr>
            <a:lvl9pPr marL="388277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65455" indent="0" defTabSz="1438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</a:tabLst>
            </a:pPr>
            <a:r>
              <a:rPr lang="es-ES" sz="1200" kern="0" dirty="0" smtClean="0"/>
              <a:t>Portabicicletas de horquilla</a:t>
            </a:r>
            <a:endParaRPr lang="es-ES" sz="1200" i="1" kern="0" dirty="0"/>
          </a:p>
        </p:txBody>
      </p:sp>
      <p:sp>
        <p:nvSpPr>
          <p:cNvPr id="17" name="Content Placeholder 1"/>
          <p:cNvSpPr txBox="1">
            <a:spLocks/>
          </p:cNvSpPr>
          <p:nvPr/>
        </p:nvSpPr>
        <p:spPr bwMode="auto">
          <a:xfrm>
            <a:off x="6860429" y="6060495"/>
            <a:ext cx="1531694" cy="39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465" indent="-266465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1pPr>
            <a:lvl2pPr marL="531345" indent="-255363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2pPr>
            <a:lvl3pPr marL="710573" indent="12689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udi Type" pitchFamily="34" charset="0"/>
              <a:buNone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3pPr>
            <a:lvl4pPr marL="1598789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4pPr>
            <a:lvl5pPr marL="2055585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5pPr>
            <a:lvl6pPr marL="251238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6pPr>
            <a:lvl7pPr marL="2969178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7pPr>
            <a:lvl8pPr marL="3425976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8pPr>
            <a:lvl9pPr marL="388277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65455" indent="0" defTabSz="1438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tabLst>
                <a:tab pos="0" algn="l"/>
              </a:tabLst>
            </a:pPr>
            <a:r>
              <a:rPr lang="es-ES" sz="1200" kern="0" dirty="0" smtClean="0"/>
              <a:t>Portabicicletas de remolque</a:t>
            </a:r>
            <a:endParaRPr lang="es-ES" sz="1200" i="1" kern="0" dirty="0"/>
          </a:p>
        </p:txBody>
      </p:sp>
    </p:spTree>
    <p:extLst>
      <p:ext uri="{BB962C8B-B14F-4D97-AF65-F5344CB8AC3E}">
        <p14:creationId xmlns:p14="http://schemas.microsoft.com/office/powerpoint/2010/main" val="24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algn="ctr"/>
            <a:r>
              <a:rPr lang="es-ES" dirty="0" smtClean="0"/>
              <a:t>Baúles portaequipajes y bolsas de viaje</a:t>
            </a:r>
            <a:br>
              <a:rPr lang="es-ES" dirty="0" smtClean="0"/>
            </a:br>
            <a:r>
              <a:rPr lang="es-ES" dirty="0" smtClean="0">
                <a:solidFill>
                  <a:srgbClr val="FF0000"/>
                </a:solidFill>
              </a:rPr>
              <a:t>PRECIO DE FERIA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sp>
        <p:nvSpPr>
          <p:cNvPr id="15" name="Inhaltsplatzhalter 5"/>
          <p:cNvSpPr>
            <a:spLocks noGrp="1"/>
          </p:cNvSpPr>
          <p:nvPr>
            <p:ph sz="quarter" idx="13"/>
          </p:nvPr>
        </p:nvSpPr>
        <p:spPr bwMode="gray">
          <a:xfrm>
            <a:off x="539552" y="1373042"/>
            <a:ext cx="2376264" cy="4968552"/>
          </a:xfrm>
        </p:spPr>
        <p:txBody>
          <a:bodyPr anchor="t"/>
          <a:lstStyle/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Diseño más aerodinámico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Imagen de alta calidad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Sistema antirrobo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Superficie fácil de limpiar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Se puede abrir por ambos lados para facilitar la carga y descarga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Sistema de fijación rápida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Acceso al maletero con mayor facilidad por posición adelantada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s-ES" sz="1400" dirty="0"/>
              <a:t>Utilización en combinación con barras de techo y bolsas de viaje</a:t>
            </a:r>
          </a:p>
        </p:txBody>
      </p:sp>
      <p:pic>
        <p:nvPicPr>
          <p:cNvPr id="16" name="Picture 4" descr="https://shops.audi.com/assets/IESP5720AOZ/es_ES/IESP5720AOZ_IPZM_8V0071200__Y9B_SP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40" y="2636912"/>
            <a:ext cx="3240000" cy="20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shops.audi.com/assets/IESP5720AOZ/es_ES/IESP5720AOZ_IPZM_8V0071200_SPA_00004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40" y="897962"/>
            <a:ext cx="3240000" cy="208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137316"/>
              </p:ext>
            </p:extLst>
          </p:nvPr>
        </p:nvGraphicFramePr>
        <p:xfrm>
          <a:off x="6385635" y="2920505"/>
          <a:ext cx="2448000" cy="16191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Baúles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negros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200" b="0" i="1" dirty="0">
                          <a:solidFill>
                            <a:schemeClr val="bg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Modelo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1" dirty="0">
                          <a:solidFill>
                            <a:schemeClr val="bg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PVP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300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489€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360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575€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405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795€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08509"/>
              </p:ext>
            </p:extLst>
          </p:nvPr>
        </p:nvGraphicFramePr>
        <p:xfrm>
          <a:off x="6385635" y="1043858"/>
          <a:ext cx="2448000" cy="16191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Baúles</a:t>
                      </a:r>
                      <a:r>
                        <a:rPr lang="es-ES" sz="1400" b="1" baseline="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gris platino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200" b="0" i="1" dirty="0">
                          <a:solidFill>
                            <a:schemeClr val="bg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Modelo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1" dirty="0">
                          <a:solidFill>
                            <a:schemeClr val="bg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PVP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300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489€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360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520€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405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770€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936433"/>
              </p:ext>
            </p:extLst>
          </p:nvPr>
        </p:nvGraphicFramePr>
        <p:xfrm>
          <a:off x="6385635" y="4797152"/>
          <a:ext cx="2448000" cy="161916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65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/>
                    <a:p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Bolsas de viaje</a:t>
                      </a:r>
                    </a:p>
                  </a:txBody>
                  <a:tcPr marL="72000" marR="72000" marT="72000" marB="7200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 sz="1400" b="1" dirty="0"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200" b="0" i="1" dirty="0">
                          <a:solidFill>
                            <a:schemeClr val="bg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Modelo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0" i="1" dirty="0">
                          <a:solidFill>
                            <a:schemeClr val="bg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PVP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Tamaño L</a:t>
                      </a: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69€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Tamaño</a:t>
                      </a:r>
                      <a:r>
                        <a:rPr lang="es-ES" sz="1100" baseline="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M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59€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s-ES" sz="110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Tamaño</a:t>
                      </a:r>
                      <a:r>
                        <a:rPr lang="es-ES" sz="1100" baseline="0" dirty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S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1100" dirty="0" smtClean="0">
                          <a:solidFill>
                            <a:schemeClr val="tx1"/>
                          </a:solidFill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45€</a:t>
                      </a:r>
                      <a:endParaRPr lang="es-ES" sz="1100" dirty="0">
                        <a:solidFill>
                          <a:schemeClr val="tx1"/>
                        </a:solidFill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4941168"/>
            <a:ext cx="1944216" cy="167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algn="ctr"/>
            <a:r>
              <a:rPr lang="es-ES" dirty="0"/>
              <a:t>Asientos para </a:t>
            </a:r>
            <a:r>
              <a:rPr lang="es-ES" dirty="0" smtClean="0"/>
              <a:t>niños</a:t>
            </a:r>
            <a:br>
              <a:rPr lang="es-ES" dirty="0" smtClean="0"/>
            </a:b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PRECIOS DE FERIA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sp>
        <p:nvSpPr>
          <p:cNvPr id="22" name="Content Placeholder 1"/>
          <p:cNvSpPr txBox="1">
            <a:spLocks/>
          </p:cNvSpPr>
          <p:nvPr/>
        </p:nvSpPr>
        <p:spPr bwMode="auto">
          <a:xfrm>
            <a:off x="4662428" y="2735728"/>
            <a:ext cx="3924000" cy="386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6465" indent="-266465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1pPr>
            <a:lvl2pPr marL="531345" indent="-255363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2pPr>
            <a:lvl3pPr marL="710573" indent="12689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udi Type" pitchFamily="34" charset="0"/>
              <a:buNone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3pPr>
            <a:lvl4pPr marL="1598789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4pPr>
            <a:lvl5pPr marL="2055585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5pPr>
            <a:lvl6pPr marL="251238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6pPr>
            <a:lvl7pPr marL="2969178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7pPr>
            <a:lvl8pPr marL="3425976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8pPr>
            <a:lvl9pPr marL="388277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6545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1200" b="1" dirty="0">
                <a:latin typeface="+mn-lt"/>
              </a:rPr>
              <a:t>Asiento infantil Audi I-SIZE</a:t>
            </a:r>
          </a:p>
          <a:p>
            <a:pPr marL="0" marR="46545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i="1" dirty="0" smtClean="0">
                <a:latin typeface="+mn-lt"/>
              </a:rPr>
              <a:t>350€ </a:t>
            </a:r>
            <a:r>
              <a:rPr lang="es-ES" sz="1200" i="1" dirty="0">
                <a:latin typeface="+mn-lt"/>
              </a:rPr>
              <a:t>asiento + </a:t>
            </a:r>
            <a:r>
              <a:rPr lang="es-ES" sz="1200" i="1" dirty="0" smtClean="0">
                <a:latin typeface="+mn-lt"/>
              </a:rPr>
              <a:t>265€ </a:t>
            </a:r>
            <a:r>
              <a:rPr lang="es-ES" sz="1200" i="1" dirty="0">
                <a:latin typeface="+mn-lt"/>
              </a:rPr>
              <a:t>base </a:t>
            </a:r>
            <a:r>
              <a:rPr lang="es-ES" sz="1200" i="1" dirty="0" smtClean="0">
                <a:latin typeface="+mn-lt"/>
              </a:rPr>
              <a:t>I-SIZE</a:t>
            </a:r>
          </a:p>
          <a:p>
            <a:pPr marL="0" marR="46545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200" i="1" dirty="0">
              <a:latin typeface="+mn-lt"/>
            </a:endParaRP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Estatura entre 61 y 100 cm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Desde 9 meses hasta 3 años y medio aprox.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Montaje en sentido opuesto a la marcha (hasta </a:t>
            </a:r>
            <a:r>
              <a:rPr lang="es-ES" sz="1100" dirty="0" smtClean="0">
                <a:latin typeface="+mn-lt"/>
              </a:rPr>
              <a:t>18 meses </a:t>
            </a:r>
            <a:r>
              <a:rPr lang="es-ES" sz="1100" dirty="0">
                <a:latin typeface="+mn-lt"/>
              </a:rPr>
              <a:t>aprox.) o en dirección de la marcha (de 18 meses en adelante)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/>
              <a:t>Únicamente puede utilizarse con la base I-SIZE de Audi en vehículos con puntos de anclaje ISOFIX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Cinturón de tirantes integrado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Reposacabezas adaptable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Cojines de aire de refuerzo en zona cabeza </a:t>
            </a:r>
            <a:r>
              <a:rPr lang="es-ES" sz="1100" dirty="0" smtClean="0">
                <a:latin typeface="+mn-lt"/>
              </a:rPr>
              <a:t>y tórax</a:t>
            </a:r>
            <a:endParaRPr lang="es-ES" sz="1100" dirty="0">
              <a:latin typeface="+mn-lt"/>
            </a:endParaRP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Ajuste de la inclinación adicional</a:t>
            </a:r>
          </a:p>
          <a:p>
            <a:pPr marL="216000" marR="465455" lvl="1" indent="-216000" defTabSz="9398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Certificación Standard 100 de Oeko Tex. y cumple normativa europea ECE-R129/00 (I-SIZE)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428" y="996662"/>
            <a:ext cx="2916000" cy="1640250"/>
          </a:xfrm>
          <a:prstGeom prst="rect">
            <a:avLst/>
          </a:prstGeom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557572" y="2735728"/>
            <a:ext cx="3924000" cy="3357568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6"/>
              </a:buClr>
              <a:buSzPct val="150000"/>
              <a:buFont typeface="Audi Type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50000"/>
              <a:buFont typeface="Audi Type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50000"/>
              <a:buFont typeface="Audi Type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6545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s-ES" sz="1200" dirty="0"/>
              <a:t>Portabebés  Audi I-SIZE</a:t>
            </a:r>
          </a:p>
          <a:p>
            <a:pPr marR="465455">
              <a:lnSpc>
                <a:spcPct val="100000"/>
              </a:lnSpc>
              <a:spcBef>
                <a:spcPts val="0"/>
              </a:spcBef>
            </a:pPr>
            <a:r>
              <a:rPr lang="es-ES" sz="1200" b="0" i="1" dirty="0" smtClean="0"/>
              <a:t>249€ </a:t>
            </a:r>
            <a:r>
              <a:rPr lang="es-ES" sz="1200" b="0" i="1" dirty="0"/>
              <a:t>portabebés + </a:t>
            </a:r>
            <a:r>
              <a:rPr lang="es-ES" sz="1200" b="0" i="1" dirty="0" smtClean="0"/>
              <a:t>265€ </a:t>
            </a:r>
            <a:r>
              <a:rPr lang="es-ES" sz="1200" b="0" i="1" dirty="0"/>
              <a:t>base </a:t>
            </a:r>
            <a:r>
              <a:rPr lang="es-ES" sz="1200" b="0" i="1" dirty="0" smtClean="0"/>
              <a:t>I-SIZE</a:t>
            </a:r>
          </a:p>
          <a:p>
            <a:pPr marR="465455">
              <a:lnSpc>
                <a:spcPct val="100000"/>
              </a:lnSpc>
              <a:spcBef>
                <a:spcPts val="0"/>
              </a:spcBef>
            </a:pPr>
            <a:endParaRPr lang="es-ES" sz="1200" b="0" i="1" dirty="0" smtClean="0"/>
          </a:p>
          <a:p>
            <a:pPr marR="465455">
              <a:lnSpc>
                <a:spcPct val="100000"/>
              </a:lnSpc>
              <a:spcBef>
                <a:spcPts val="0"/>
              </a:spcBef>
            </a:pPr>
            <a:endParaRPr lang="es-ES" sz="1200" b="0" i="1" dirty="0"/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Estatura entre 45 y 80 cm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Desde recién nacidos hasta 15 meses aprox.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Montaje sólo en sentido opuesto a la marcha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Se recomienda usar la base I-SIZE de Audi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Cinturón de tirantes integrado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Reposacabezas adaptable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Cojines de aire de refuerzo en zona cabeza y tórax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Diseñado para viajar en avión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Tela extraíble y lavable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Certificación Standard 100 de Oeko Tex. y cumple normativa europea ECE-R129/00 (I-SIZE)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215" y="1068670"/>
            <a:ext cx="2584715" cy="145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dirty="0"/>
              <a:t>Asientos para niños. Cuidamos de los tuyos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sp>
        <p:nvSpPr>
          <p:cNvPr id="23" name="Content Placeholder 1"/>
          <p:cNvSpPr txBox="1">
            <a:spLocks/>
          </p:cNvSpPr>
          <p:nvPr/>
        </p:nvSpPr>
        <p:spPr bwMode="auto">
          <a:xfrm>
            <a:off x="4594022" y="2735728"/>
            <a:ext cx="3780000" cy="36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0" bIns="0" numCol="1" anchor="t" anchorCtr="0" compatLnSpc="1">
            <a:prstTxWarp prst="textNoShape">
              <a:avLst/>
            </a:prstTxWarp>
          </a:bodyPr>
          <a:lstStyle>
            <a:lvl1pPr marL="266465" indent="-266465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1pPr>
            <a:lvl2pPr marL="531345" indent="-255363" algn="l" rtl="0" eaLnBrk="0" fontAlgn="ctr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2pPr>
            <a:lvl3pPr marL="710573" indent="12689" algn="l" rtl="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Font typeface="Audi Type" pitchFamily="34" charset="0"/>
              <a:buNone/>
              <a:defRPr sz="1600">
                <a:solidFill>
                  <a:schemeClr val="tx1"/>
                </a:solidFill>
                <a:latin typeface="Audi Type" pitchFamily="34" charset="0"/>
                <a:ea typeface="+mn-ea"/>
                <a:cs typeface="+mn-cs"/>
              </a:defRPr>
            </a:lvl3pPr>
            <a:lvl4pPr marL="1598789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4pPr>
            <a:lvl5pPr marL="2055585" indent="-228398" algn="l" rtl="0" eaLnBrk="0" fontAlgn="base" hangingPunct="0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Audi Type" pitchFamily="34" charset="0"/>
                <a:ea typeface="+mn-ea"/>
                <a:cs typeface="+mn-cs"/>
              </a:defRPr>
            </a:lvl5pPr>
            <a:lvl6pPr marL="251238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6pPr>
            <a:lvl7pPr marL="2969178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7pPr>
            <a:lvl8pPr marL="3425976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8pPr>
            <a:lvl9pPr marL="3882773" indent="-228398" algn="l" rtl="0" fontAlgn="base">
              <a:spcBef>
                <a:spcPct val="20000"/>
              </a:spcBef>
              <a:spcAft>
                <a:spcPct val="0"/>
              </a:spcAft>
              <a:buFont typeface="Audi Type" pitchFamily="34" charset="0"/>
              <a:buChar char="►"/>
              <a:defRPr sz="1600">
                <a:solidFill>
                  <a:schemeClr val="hlink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465455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kern="0" dirty="0">
                <a:latin typeface="+mn-lt"/>
              </a:rPr>
              <a:t>Asiento infantil Audi </a:t>
            </a:r>
            <a:r>
              <a:rPr lang="es-ES" sz="1200" b="1" kern="0" dirty="0" err="1">
                <a:latin typeface="+mn-lt"/>
              </a:rPr>
              <a:t>youngster</a:t>
            </a:r>
            <a:r>
              <a:rPr lang="es-ES" sz="1200" b="1" kern="0" dirty="0">
                <a:latin typeface="+mn-lt"/>
              </a:rPr>
              <a:t> </a:t>
            </a:r>
            <a:r>
              <a:rPr lang="es-ES" sz="1200" b="1" kern="0" dirty="0" err="1">
                <a:latin typeface="+mn-lt"/>
              </a:rPr>
              <a:t>advanced</a:t>
            </a:r>
            <a:endParaRPr lang="es-ES" sz="1200" b="1" kern="0" dirty="0">
              <a:latin typeface="+mn-lt"/>
            </a:endParaRPr>
          </a:p>
          <a:p>
            <a:pPr marL="0" marR="465455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1200" kern="0" dirty="0" smtClean="0">
                <a:latin typeface="+mn-lt"/>
              </a:rPr>
              <a:t>370€</a:t>
            </a:r>
            <a:endParaRPr lang="es-ES" sz="1200" kern="0" dirty="0">
              <a:latin typeface="+mn-lt"/>
            </a:endParaRP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Entre 4 y 12 años y entre 15 y 36 kilos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Montaje en dirección de la marcha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Sistema inteligente de guiado del cinturón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Respaldo ajustable en altura y anchura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Permite separar respaldo de banqueta (a partir de 22 kilos)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Forro de poliéster 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>
                <a:latin typeface="+mn-lt"/>
              </a:rPr>
              <a:t>Cumple normativa europea ECE-R </a:t>
            </a:r>
            <a:r>
              <a:rPr lang="es-ES" sz="1100" dirty="0" smtClean="0">
                <a:latin typeface="+mn-lt"/>
              </a:rPr>
              <a:t>44/04 y </a:t>
            </a:r>
            <a:r>
              <a:rPr lang="es-ES" sz="1100" dirty="0">
                <a:latin typeface="+mn-lt"/>
              </a:rPr>
              <a:t>ensayos adicionales de colisión frontal y </a:t>
            </a:r>
            <a:r>
              <a:rPr lang="es-ES" sz="1100" dirty="0" smtClean="0">
                <a:latin typeface="+mn-lt"/>
              </a:rPr>
              <a:t>lateral</a:t>
            </a:r>
          </a:p>
          <a:p>
            <a:pPr marL="216000" marR="465455" lvl="1" indent="-216000" eaLnBrk="1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6"/>
              </a:buClr>
              <a:buSzPct val="150000"/>
              <a:buFont typeface="Audi Type" pitchFamily="34" charset="0"/>
              <a:buChar char="›"/>
            </a:pPr>
            <a:r>
              <a:rPr lang="es-ES" sz="1100" dirty="0" smtClean="0">
                <a:latin typeface="+mn-lt"/>
              </a:rPr>
              <a:t>Disponible en 2 opciones: </a:t>
            </a:r>
            <a:r>
              <a:rPr lang="es-ES" sz="1100" b="1" dirty="0" smtClean="0">
                <a:solidFill>
                  <a:srgbClr val="FF0000"/>
                </a:solidFill>
                <a:latin typeface="+mn-lt"/>
              </a:rPr>
              <a:t>gris/negro o rojo/negro</a:t>
            </a:r>
            <a:endParaRPr lang="es-ES" sz="11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9" r="22789"/>
          <a:stretch/>
        </p:blipFill>
        <p:spPr>
          <a:xfrm>
            <a:off x="5655930" y="812913"/>
            <a:ext cx="1656184" cy="1605380"/>
          </a:xfrm>
          <a:prstGeom prst="rect">
            <a:avLst/>
          </a:prstGeom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769978" y="2735728"/>
            <a:ext cx="3780000" cy="3645600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6"/>
              </a:buClr>
              <a:buSzPct val="150000"/>
              <a:buFont typeface="Audi Type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50000"/>
              <a:buFont typeface="Audi Type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3"/>
              </a:buClr>
              <a:buSzPct val="150000"/>
              <a:buFont typeface="Audi Type" pitchFamily="34" charset="0"/>
              <a:buChar char="›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465455" eaLnBrk="0" fontAlgn="ctr" hangingPunc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0000"/>
            </a:pPr>
            <a:r>
              <a:rPr lang="es-ES" sz="1200" kern="0" dirty="0"/>
              <a:t>Portabebés  Audi </a:t>
            </a:r>
            <a:r>
              <a:rPr lang="es-ES" sz="1200" kern="0" dirty="0" err="1"/>
              <a:t>Dualfix</a:t>
            </a:r>
            <a:r>
              <a:rPr lang="es-ES" sz="1200" kern="0" dirty="0"/>
              <a:t> I-</a:t>
            </a:r>
            <a:r>
              <a:rPr lang="es-ES" sz="1200" kern="0" dirty="0" err="1"/>
              <a:t>Size</a:t>
            </a:r>
            <a:r>
              <a:rPr lang="es-ES" sz="1200" kern="0" dirty="0"/>
              <a:t> Pivotante</a:t>
            </a:r>
          </a:p>
          <a:p>
            <a:pPr marR="46545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1200" b="0" i="1" dirty="0" smtClean="0"/>
              <a:t>575€ (incluye asiento y base)</a:t>
            </a:r>
            <a:endParaRPr lang="es-ES" sz="1200" b="0" i="1" dirty="0"/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Desde </a:t>
            </a:r>
            <a:r>
              <a:rPr lang="es-ES" sz="1100" dirty="0"/>
              <a:t>recién nacidos </a:t>
            </a:r>
            <a:r>
              <a:rPr lang="es-ES" sz="1100" dirty="0" smtClean="0"/>
              <a:t>hasta una estatura de 105cm</a:t>
            </a:r>
            <a:endParaRPr lang="es-ES" sz="1100" dirty="0"/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Para bebés de hasta 60cms, se debe usar el forro neonatal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5 puntos de anclaje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Base integrada en el asiento, no necesita ninguna base I-</a:t>
            </a:r>
            <a:r>
              <a:rPr lang="es-ES" sz="1100" dirty="0" err="1" smtClean="0"/>
              <a:t>Size</a:t>
            </a:r>
            <a:r>
              <a:rPr lang="es-ES" sz="1100" dirty="0" smtClean="0"/>
              <a:t> adicional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Rotación de 360º que permite montar la silla en ambos sentidos de marcha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Óptima colocación del niño en la orientación de la puerta</a:t>
            </a:r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Aprobación conforme a la regulación ECE R129 / 00 I-</a:t>
            </a:r>
            <a:r>
              <a:rPr lang="es-ES" sz="1100" dirty="0" err="1" smtClean="0"/>
              <a:t>Size</a:t>
            </a:r>
            <a:endParaRPr lang="es-ES" sz="1100" dirty="0" smtClean="0"/>
          </a:p>
          <a:p>
            <a:pPr marR="465455" lvl="1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Color: negro y rojo</a:t>
            </a:r>
          </a:p>
          <a:p>
            <a:pPr marR="465455" lvl="1" defTabSz="939800">
              <a:lnSpc>
                <a:spcPct val="100000"/>
              </a:lnSpc>
              <a:spcBef>
                <a:spcPts val="300"/>
              </a:spcBef>
            </a:pPr>
            <a:r>
              <a:rPr lang="es-ES" sz="1100" dirty="0"/>
              <a:t>Únicamente puede utilizarse </a:t>
            </a:r>
            <a:r>
              <a:rPr lang="es-ES" sz="1100" dirty="0" smtClean="0"/>
              <a:t>en </a:t>
            </a:r>
            <a:r>
              <a:rPr lang="es-ES" sz="1100" dirty="0"/>
              <a:t>vehículos con puntos de anclaje </a:t>
            </a:r>
            <a:r>
              <a:rPr lang="es-ES" sz="1100" dirty="0" smtClean="0"/>
              <a:t>ISOFIX</a:t>
            </a:r>
          </a:p>
          <a:p>
            <a:pPr marR="465455" lvl="1" defTabSz="939800">
              <a:lnSpc>
                <a:spcPct val="100000"/>
              </a:lnSpc>
              <a:spcBef>
                <a:spcPts val="300"/>
              </a:spcBef>
            </a:pPr>
            <a:r>
              <a:rPr lang="es-ES" sz="1100" dirty="0" smtClean="0"/>
              <a:t>Sustituye a las 2 sillas anteriores</a:t>
            </a:r>
            <a:endParaRPr lang="es-ES" sz="11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16925" t="26200" r="50788" b="16400"/>
          <a:stretch/>
        </p:blipFill>
        <p:spPr>
          <a:xfrm>
            <a:off x="1776115" y="797178"/>
            <a:ext cx="1767726" cy="17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2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dirty="0"/>
              <a:t>Productos de cuidado. Tu vehículo como el primer día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pic>
        <p:nvPicPr>
          <p:cNvPr id="5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2" b="10506"/>
          <a:stretch/>
        </p:blipFill>
        <p:spPr bwMode="auto">
          <a:xfrm>
            <a:off x="190398" y="1296475"/>
            <a:ext cx="4788000" cy="177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1227"/>
              </p:ext>
            </p:extLst>
          </p:nvPr>
        </p:nvGraphicFramePr>
        <p:xfrm>
          <a:off x="5148064" y="1197328"/>
          <a:ext cx="3600400" cy="4619280"/>
        </p:xfrm>
        <a:graphic>
          <a:graphicData uri="http://schemas.openxmlformats.org/drawingml/2006/table">
            <a:tbl>
              <a:tblPr/>
              <a:tblGrid>
                <a:gridCol w="2755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Productos de mantenimiento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Producto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1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</a:t>
                      </a:r>
                      <a:endParaRPr lang="es-ES" sz="1100" b="0" i="1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Limpiador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textil 300 ml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9€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Cuidado del salpicadero 300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7€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Limpiador para plásticos 500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8€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Limpiador de llantas en gel 500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12€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Cuidado para el cuero 250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8€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Champú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a la c</a:t>
                      </a: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era 250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7€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Cera abrillantadora para pulido 250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9€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Abrillantador para cristales 50 ml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Paño </a:t>
                      </a: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abrillantador microfibras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8</a:t>
                      </a:r>
                      <a:r>
                        <a:rPr lang="fr-FR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Bolsa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de productos de mantenimiento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70€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Paño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de limpieza de pantallas táctiles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7€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Limpiador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pantallas táctiles 2 en 1 (</a:t>
                      </a:r>
                      <a:r>
                        <a:rPr lang="es-ES" sz="1100" b="0" i="0" u="none" strike="noStrike" kern="1200" baseline="0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spray+paño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)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13€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52197"/>
              </p:ext>
            </p:extLst>
          </p:nvPr>
        </p:nvGraphicFramePr>
        <p:xfrm>
          <a:off x="179512" y="3190717"/>
          <a:ext cx="4788000" cy="2542395"/>
        </p:xfrm>
        <a:graphic>
          <a:graphicData uri="http://schemas.openxmlformats.org/drawingml/2006/table">
            <a:tbl>
              <a:tblPr/>
              <a:tblGrid>
                <a:gridCol w="38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7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240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Productos de temporada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Producto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1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</a:t>
                      </a:r>
                      <a:endParaRPr lang="es-ES" sz="1100" b="0" i="1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Mezcla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l</a:t>
                      </a: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impiacristales invierno 3L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11€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Mezcla limpiacristales verano 3L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9€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Anticongelante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spray 500ml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7€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Lavaparabrisas concentrado 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(para 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diluir) 500 ml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3</a:t>
                      </a:r>
                      <a:r>
                        <a:rPr lang="fr-FR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Lavaparabrisas</a:t>
                      </a:r>
                      <a:r>
                        <a:rPr lang="es-ES" sz="1100" b="0" i="0" u="none" strike="noStrike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concentrado 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(para diluir) 1L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5€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Spray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eliminador insectos 500ml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8€</a:t>
                      </a:r>
                      <a:endParaRPr lang="fr-FR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11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s-ES" dirty="0" smtClean="0"/>
              <a:t>Bandejas de Maletero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/>
          <a:stretch/>
        </p:blipFill>
        <p:spPr bwMode="auto">
          <a:xfrm>
            <a:off x="4067944" y="2204864"/>
            <a:ext cx="4490514" cy="242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139583"/>
              </p:ext>
            </p:extLst>
          </p:nvPr>
        </p:nvGraphicFramePr>
        <p:xfrm>
          <a:off x="467544" y="836712"/>
          <a:ext cx="3024336" cy="516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Modelo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Precio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A1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93€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A3 Sedan,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Sportback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y Berlina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106€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A4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Berlina,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Avant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y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Allroad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113€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A5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Coupé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y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Sportback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113€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A6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Berlina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Avant</a:t>
                      </a:r>
                      <a:r>
                        <a:rPr lang="es-ES" sz="1200" baseline="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 y </a:t>
                      </a:r>
                      <a:r>
                        <a:rPr lang="es-ES" sz="1200" baseline="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Allroad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123€</a:t>
                      </a:r>
                    </a:p>
                    <a:p>
                      <a:pPr algn="ctr"/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A7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130€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Q2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99€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Q3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107€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Q5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115€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Q7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143€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39985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Q8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136€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  <a:tr h="28173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E-</a:t>
                      </a:r>
                      <a:r>
                        <a:rPr lang="es-ES" sz="1200" dirty="0" err="1" smtClean="0">
                          <a:solidFill>
                            <a:schemeClr val="tx1"/>
                          </a:solidFill>
                          <a:latin typeface="Audi Type "/>
                        </a:rPr>
                        <a:t>Tron</a:t>
                      </a:r>
                      <a:endParaRPr lang="es-ES" sz="1200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strike="sngStrike" dirty="0" smtClean="0">
                          <a:solidFill>
                            <a:schemeClr val="tx1"/>
                          </a:solidFill>
                          <a:latin typeface="Audi Type "/>
                        </a:rPr>
                        <a:t>144€</a:t>
                      </a:r>
                      <a:endParaRPr lang="es-ES" sz="1200" strike="sngStrike" dirty="0">
                        <a:solidFill>
                          <a:schemeClr val="tx1"/>
                        </a:solidFill>
                        <a:latin typeface="Audi Type 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119988" y="1352387"/>
            <a:ext cx="4320480" cy="744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PRECIO DE FERIA: </a:t>
            </a:r>
            <a:r>
              <a:rPr kumimoji="0" lang="es-E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95€</a:t>
            </a:r>
          </a:p>
          <a:p>
            <a:pPr marL="0" marR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TODOS LOS MODELOS</a:t>
            </a:r>
          </a:p>
        </p:txBody>
      </p:sp>
    </p:spTree>
    <p:extLst>
      <p:ext uri="{BB962C8B-B14F-4D97-AF65-F5344CB8AC3E}">
        <p14:creationId xmlns:p14="http://schemas.microsoft.com/office/powerpoint/2010/main" val="17874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pPr algn="ctr"/>
            <a:r>
              <a:rPr lang="es-ES" dirty="0" smtClean="0"/>
              <a:t>ALFOMBRAS</a:t>
            </a:r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dirty="0"/>
              <a:t>AUDI SERVICE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562569"/>
              </p:ext>
            </p:extLst>
          </p:nvPr>
        </p:nvGraphicFramePr>
        <p:xfrm>
          <a:off x="261976" y="237855"/>
          <a:ext cx="2736304" cy="6516000"/>
        </p:xfrm>
        <a:graphic>
          <a:graphicData uri="http://schemas.openxmlformats.org/drawingml/2006/table">
            <a:tbl>
              <a:tblPr/>
              <a:tblGrid>
                <a:gridCol w="190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5167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Alfombrillas Goma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Modelo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1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</a:t>
                      </a:r>
                      <a:endParaRPr lang="es-ES" sz="1100" b="0" i="1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A1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52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A1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Traseras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38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A3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49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73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A3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38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A4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57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A4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44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A5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60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A5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46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A6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65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A6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49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A7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65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A7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49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A8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81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  <a:endParaRPr lang="fr-FR" sz="1100" b="0" i="0" u="none" strike="noStrike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A8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56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  <a:endParaRPr lang="fr-FR" sz="1100" b="0" i="0" u="none" strike="noStrike" noProof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Q2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43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Q2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32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Q3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51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Q3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37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Q5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61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Q5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47 €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Q7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69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113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Q7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54 €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211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TT Delanteras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54 €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Q8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Delanteras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136 €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11348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E-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Tron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Delanteras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130€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275111"/>
              </p:ext>
            </p:extLst>
          </p:nvPr>
        </p:nvGraphicFramePr>
        <p:xfrm>
          <a:off x="6085920" y="508245"/>
          <a:ext cx="2736304" cy="5303280"/>
        </p:xfrm>
        <a:graphic>
          <a:graphicData uri="http://schemas.openxmlformats.org/drawingml/2006/table">
            <a:tbl>
              <a:tblPr/>
              <a:tblGrid>
                <a:gridCol w="19074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289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00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4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Alfombrillas Textil</a:t>
                      </a:r>
                      <a:r>
                        <a:rPr lang="es-ES" sz="1400" b="1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</a:t>
                      </a:r>
                      <a:r>
                        <a:rPr lang="es-ES" sz="1400" b="1" i="0" u="none" strike="noStrike" baseline="300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(1)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r-FR" sz="1100" b="1" i="0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1" u="none" strike="noStrike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Modelo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s-ES" sz="1100" b="0" i="1" u="none" strike="noStrike" baseline="0" noProof="0" dirty="0">
                          <a:solidFill>
                            <a:srgbClr val="FFFFFF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Precio</a:t>
                      </a:r>
                      <a:endParaRPr lang="es-ES" sz="1100" b="0" i="1" u="none" strike="noStrike" noProof="0" dirty="0">
                        <a:solidFill>
                          <a:srgbClr val="FFFFFF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6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A1</a:t>
                      </a:r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Delanteras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112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A3 Delanteras</a:t>
                      </a:r>
                      <a:r>
                        <a:rPr lang="es-ES" sz="1100" b="0" i="0" u="none" strike="noStrike" kern="1200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 y traseras</a:t>
                      </a:r>
                      <a:endParaRPr lang="es-ES" sz="11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ea typeface="+mn-ea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117 </a:t>
                      </a: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A4 Delanteras y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151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A5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</a:t>
                      </a:r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Delanteras y traseras </a:t>
                      </a:r>
                      <a:r>
                        <a:rPr lang="es-ES" sz="1100" b="0" i="0" u="none" strike="noStrike" baseline="0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Coupé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/</a:t>
                      </a:r>
                      <a:r>
                        <a:rPr lang="es-ES" sz="1100" b="0" i="0" u="none" strike="noStrike" baseline="0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Sportback</a:t>
                      </a:r>
                      <a:endParaRPr lang="es-ES" sz="1100" b="0" i="0" u="none" strike="noStrike" baseline="300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134€/127€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A6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</a:t>
                      </a:r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Delanteras y 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traseras</a:t>
                      </a:r>
                      <a:endParaRPr lang="es-ES" sz="1100" b="0" i="0" u="none" strike="noStrike" baseline="30000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151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A7 </a:t>
                      </a:r>
                      <a:r>
                        <a:rPr lang="es-ES" sz="1100" b="0" i="0" u="none" strike="noStrike" baseline="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Delanteras y traseras 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139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A7 Delanteras y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ea typeface="+mn-ea"/>
                          <a:cs typeface="Audi Type" panose="020B0503040200000003" pitchFamily="34" charset="0"/>
                        </a:rPr>
                        <a:t>136 €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95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A8 </a:t>
                      </a:r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Delanteras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167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Q2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Delanteras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61 €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Q2 Delanteras y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119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Q3 Delanteras y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140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Q5 Delanteras y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149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l" fontAlgn="b"/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Q7 Delanteras y traseras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160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TT Delanteras</a:t>
                      </a: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</a:defRPr>
                      </a:lvl9pPr>
                    </a:lstStyle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90 </a:t>
                      </a:r>
                      <a:r>
                        <a:rPr lang="fr-FR" sz="11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€</a:t>
                      </a: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Q8 Delanteras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160 €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45679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E-</a:t>
                      </a:r>
                      <a:r>
                        <a:rPr lang="es-ES" sz="1100" b="0" i="0" u="none" strike="noStrike" noProof="0" dirty="0" err="1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tron</a:t>
                      </a:r>
                      <a:r>
                        <a:rPr lang="es-ES" sz="1100" b="0" i="0" u="none" strike="noStrike" baseline="0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 Delanteras y traseras</a:t>
                      </a:r>
                      <a:endParaRPr lang="es-ES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36000" marT="36000" marB="360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noProof="0" dirty="0" smtClean="0">
                          <a:solidFill>
                            <a:schemeClr val="tx1"/>
                          </a:solidFill>
                          <a:effectLst/>
                          <a:latin typeface="Audi Type" panose="020B0503040200000003" pitchFamily="34" charset="0"/>
                          <a:cs typeface="Audi Type" panose="020B0503040200000003" pitchFamily="34" charset="0"/>
                        </a:rPr>
                        <a:t>160€</a:t>
                      </a:r>
                      <a:endParaRPr lang="fr-FR" sz="1100" b="0" i="0" u="none" strike="noStrike" noProof="0" dirty="0">
                        <a:solidFill>
                          <a:schemeClr val="tx1"/>
                        </a:solidFill>
                        <a:effectLst/>
                        <a:latin typeface="Audi Type" panose="020B0503040200000003" pitchFamily="34" charset="0"/>
                        <a:cs typeface="Audi Type" panose="020B0503040200000003" pitchFamily="34" charset="0"/>
                      </a:endParaRPr>
                    </a:p>
                  </a:txBody>
                  <a:tcPr marL="36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718" y="2708920"/>
            <a:ext cx="2808000" cy="2879776"/>
          </a:xfrm>
          <a:prstGeom prst="rect">
            <a:avLst/>
          </a:prstGeom>
        </p:spPr>
      </p:pic>
      <p:pic>
        <p:nvPicPr>
          <p:cNvPr id="12" name="Picture 10" descr="Alfombrillas de goma, para la parte delantera, neg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46" y="980728"/>
            <a:ext cx="2797544" cy="15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95610" y="6000717"/>
            <a:ext cx="5580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>
              <a:spcBef>
                <a:spcPts val="0"/>
              </a:spcBef>
              <a:buClr>
                <a:schemeClr val="tx1">
                  <a:lumMod val="65000"/>
                  <a:lumOff val="35000"/>
                </a:schemeClr>
              </a:buClr>
              <a:buAutoNum type="arabicParenBoth"/>
            </a:pPr>
            <a:r>
              <a:rPr lang="es-ES" sz="900" i="1" dirty="0">
                <a:latin typeface="Audi Type" panose="020B0503040200000003" pitchFamily="34" charset="0"/>
                <a:cs typeface="Audi Type" panose="020B0503040200000003" pitchFamily="34" charset="0"/>
              </a:rPr>
              <a:t>Con logo resaltado y ribete </a:t>
            </a:r>
            <a:r>
              <a:rPr lang="es-ES" sz="900" i="1" dirty="0" smtClean="0">
                <a:latin typeface="Audi Type" panose="020B0503040200000003" pitchFamily="34" charset="0"/>
                <a:cs typeface="Audi Type" panose="020B0503040200000003" pitchFamily="34" charset="0"/>
              </a:rPr>
              <a:t>gris. Se pueden pedir separados las delanteras de las traseras</a:t>
            </a:r>
            <a:endParaRPr lang="es-ES" sz="900" i="1" dirty="0">
              <a:latin typeface="Audi Type" panose="020B0503040200000003" pitchFamily="34" charset="0"/>
              <a:cs typeface="Audi Type" panose="020B050304020000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6852333"/>
              </p:ext>
            </p:extLst>
          </p:nvPr>
        </p:nvGraphicFramePr>
        <p:xfrm>
          <a:off x="395536" y="1844824"/>
          <a:ext cx="83169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8456"/>
                <a:gridCol w="415845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PRODUCTO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PRECIO DE FERIA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Protector</a:t>
                      </a:r>
                      <a:r>
                        <a:rPr lang="es-ES" baseline="0" dirty="0" smtClean="0"/>
                        <a:t> de respaldo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34€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Protecotr</a:t>
                      </a:r>
                      <a:r>
                        <a:rPr lang="es-ES" baseline="0" dirty="0" smtClean="0"/>
                        <a:t> asiento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55€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Volante peluche infantil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58€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Espejo</a:t>
                      </a:r>
                      <a:r>
                        <a:rPr lang="es-ES" baseline="0" dirty="0" smtClean="0"/>
                        <a:t> bebés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29€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Nevera portátil termoeléctrica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215€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95535" y="1052736"/>
            <a:ext cx="8316913" cy="612429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PRECIOS DE FERIA 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AUDI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97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Audi VdT EN 4:3">
  <a:themeElements>
    <a:clrScheme name="AUDI 02">
      <a:dk1>
        <a:srgbClr val="000000"/>
      </a:dk1>
      <a:lt1>
        <a:srgbClr val="FFFFFF"/>
      </a:lt1>
      <a:dk2>
        <a:srgbClr val="000000"/>
      </a:dk2>
      <a:lt2>
        <a:srgbClr val="DADADA"/>
      </a:lt2>
      <a:accent1>
        <a:srgbClr val="DADADA"/>
      </a:accent1>
      <a:accent2>
        <a:srgbClr val="C6C6C6"/>
      </a:accent2>
      <a:accent3>
        <a:srgbClr val="9D9D9D"/>
      </a:accent3>
      <a:accent4>
        <a:srgbClr val="575757"/>
      </a:accent4>
      <a:accent5>
        <a:srgbClr val="000000"/>
      </a:accent5>
      <a:accent6>
        <a:srgbClr val="BB0A30"/>
      </a:accent6>
      <a:hlink>
        <a:srgbClr val="000000"/>
      </a:hlink>
      <a:folHlink>
        <a:srgbClr val="C6C6C6"/>
      </a:folHlink>
    </a:clrScheme>
    <a:fontScheme name="Audi">
      <a:majorFont>
        <a:latin typeface="Audi Type Extended"/>
        <a:ea typeface=""/>
        <a:cs typeface=""/>
      </a:majorFont>
      <a:minorFont>
        <a:latin typeface="Audi Typ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numCol="2">
        <a:spAutoFit/>
      </a:bodyPr>
      <a:lstStyle>
        <a:defPPr marL="216000" indent="-216000">
          <a:lnSpc>
            <a:spcPct val="110000"/>
          </a:lnSpc>
          <a:spcBef>
            <a:spcPts val="600"/>
          </a:spcBef>
          <a:spcAft>
            <a:spcPts val="600"/>
          </a:spcAft>
          <a:buClr>
            <a:schemeClr val="accent6"/>
          </a:buClr>
          <a:buSzPct val="150000"/>
          <a:buFont typeface="Audi Type" pitchFamily="34" charset="0"/>
          <a:buChar char="›"/>
          <a:defRPr sz="1400" dirty="0"/>
        </a:defPPr>
      </a:lstStyle>
    </a:spDef>
    <a:lnDef>
      <a:spPr>
        <a:noFill/>
        <a:ln w="9525" cap="flat" cmpd="sng" algn="ctr">
          <a:solidFill>
            <a:schemeClr val="tx2"/>
          </a:solidFill>
          <a:prstDash val="soli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marL="0" marR="0" indent="0" defTabSz="914400" eaLnBrk="1" fontAlgn="auto" latinLnBrk="0" hangingPunct="1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</a:defRPr>
        </a:defPPr>
      </a:lstStyle>
    </a:txDef>
  </a:objectDefaults>
  <a:extraClrSchemeLst/>
  <a:custClrLst>
    <a:custClr name="Audi Red">
      <a:srgbClr val="BB0A30"/>
    </a:custClr>
    <a:custClr name="Green">
      <a:srgbClr val="CACE98"/>
    </a:custClr>
    <a:custClr name="Brown">
      <a:srgbClr val="715D49"/>
    </a:custClr>
    <a:custClr name="Purple">
      <a:srgbClr val="6C4859"/>
    </a:custClr>
    <a:custClr name="Dark Blue">
      <a:srgbClr val="544C70"/>
    </a:custClr>
    <a:custClr name="Light Blue">
      <a:srgbClr val="6682A4"/>
    </a:custClr>
    <a:custClr name="Yellow">
      <a:srgbClr val="FFD671"/>
    </a:custClr>
    <a:custClr name="Audi Red">
      <a:srgbClr val="BB0A30"/>
    </a:custClr>
    <a:custClr name="Traffic light Yellow">
      <a:srgbClr val="FFAA00"/>
    </a:custClr>
    <a:custClr name="Traffic light Green">
      <a:srgbClr val="009900"/>
    </a:custClr>
    <a:custClr name="Aluminium Silver">
      <a:srgbClr val="B3B3B3"/>
    </a:custClr>
    <a:custClr name="Warm Silver">
      <a:srgbClr val="B6B1A9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Audi VdT 4_3.potx" id="{C4604FBC-D681-46A7-AE15-67417FF181EF}" vid="{CA858ADE-C615-4479-BCA4-769DBC15F64E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qs:outline xmlns:qs="urn:strategyCompass:quickSlide:basic:outline:2014">
  <qs:settings>
    <qs:numberingChecked>True</qs:numberingChecked>
    <qs:pagesNumberChecked>True</qs:pagesNumberChecked>
    <qs:topicsChecked>True</qs:topicsChecked>
    <qs:overviewChecked>True</qs:overviewChecked>
  </qs:settings>
  <qs:title>PowerPoint Styleguide</qs:title>
  <qs:overviewpage>300</qs:overviewpage>
  <qs:chapter>
    <qs:id>301</qs:id>
    <qs:title>General remarks</qs:title>
    <qs:number>1</qs:number>
    <qs:position>1</qs:position>
    <qs:level>0</qs:level>
  </qs:chapter>
  <qs:chapter>
    <qs:id>302</qs:id>
    <qs:title>General definitions</qs:title>
    <qs:number>2</qs:number>
    <qs:position>2</qs:position>
    <qs:level>0</qs:level>
    <qs:chapter>
      <qs:id>302</qs:id>
      <qs:title>Design grid and layouts</qs:title>
      <qs:number>2.1</qs:number>
      <qs:position>1</qs:position>
      <qs:level>1</qs:level>
    </qs:chapter>
    <qs:chapter>
      <qs:id>306</qs:id>
      <qs:title>Abbreviations and file names</qs:title>
      <qs:number>2.2</qs:number>
      <qs:position>2</qs:position>
      <qs:level>1</qs:level>
    </qs:chapter>
  </qs:chapter>
  <qs:chapter>
    <qs:id>303</qs:id>
    <qs:title>Typography</qs:title>
    <qs:number>3</qs:number>
    <qs:position>3</qs:position>
    <qs:level>0</qs:level>
  </qs:chapter>
  <qs:chapter>
    <qs:id>304</qs:id>
    <qs:title>Colours</qs:title>
    <qs:number>4</qs:number>
    <qs:position>4</qs:position>
    <qs:level>0</qs:level>
  </qs:chapter>
  <qs:chapter>
    <qs:id>305</qs:id>
    <qs:title>Design elements</qs:title>
    <qs:number>5</qs:number>
    <qs:position>5</qs:position>
    <qs:level>0</qs:level>
    <qs:chapter>
      <qs:id>305</qs:id>
      <qs:title>Images, icons and logos</qs:title>
      <qs:number>5.1</qs:number>
      <qs:position>1</qs:position>
      <qs:level>1</qs:level>
    </qs:chapter>
    <qs:chapter>
      <qs:id>307</qs:id>
      <qs:title>Shapes, diagrams and tables</qs:title>
      <qs:number>5.2</qs:number>
      <qs:position>2</qs:position>
      <qs:level>1</qs:level>
    </qs:chapter>
    <qs:chapter>
      <qs:id>308</qs:id>
      <qs:title>Agenda and chapter slides</qs:title>
      <qs:number>5.3</qs:number>
      <qs:position>3</qs:position>
      <qs:level>1</qs:level>
    </qs:chapter>
    <qs:chapter>
      <qs:id>309</qs:id>
      <qs:title>Maps and flags</qs:title>
      <qs:number>5.4</qs:number>
      <qs:position>4</qs:position>
      <qs:level>1</qs:level>
    </qs:chapter>
  </qs:chapter>
</qs:outline>
</file>

<file path=customXml/itemProps1.xml><?xml version="1.0" encoding="utf-8"?>
<ds:datastoreItem xmlns:ds="http://schemas.openxmlformats.org/officeDocument/2006/customXml" ds:itemID="{85E16F2B-C189-47EA-AB04-856F82D6A7CC}">
  <ds:schemaRefs>
    <ds:schemaRef ds:uri="urn:strategyCompass:quickSlide:basic:outline:201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Audi_PPT-Samplecharts_4x3_EN</Template>
  <TotalTime>4910</TotalTime>
  <Words>1140</Words>
  <Application>Microsoft Office PowerPoint</Application>
  <PresentationFormat>Presentación en pantalla (4:3)</PresentationFormat>
  <Paragraphs>334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Audi Type</vt:lpstr>
      <vt:lpstr>Audi Type </vt:lpstr>
      <vt:lpstr>Audi Type Extended</vt:lpstr>
      <vt:lpstr>Calibri</vt:lpstr>
      <vt:lpstr>Symbol</vt:lpstr>
      <vt:lpstr>Audi VdT EN 4:3</vt:lpstr>
      <vt:lpstr>ELEMENTOS DE TRANSPORTE PRECIOS DE FERIA</vt:lpstr>
      <vt:lpstr>Baúles portaequipajes y bolsas de viaje PRECIO DE FERIA</vt:lpstr>
      <vt:lpstr>Asientos para niños  PRECIOS DE FERIA</vt:lpstr>
      <vt:lpstr>Asientos para niños. Cuidamos de los tuyos</vt:lpstr>
      <vt:lpstr>Productos de cuidado. Tu vehículo como el primer día</vt:lpstr>
      <vt:lpstr>Bandejas de Maletero</vt:lpstr>
      <vt:lpstr>ALFOMBRAS</vt:lpstr>
      <vt:lpstr>PRECIOS DE FERIA </vt:lpstr>
    </vt:vector>
  </TitlesOfParts>
  <Company>Ernst &amp; Young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Berta Rojas Casanova</dc:creator>
  <cp:lastModifiedBy>Olegario Corte</cp:lastModifiedBy>
  <cp:revision>176</cp:revision>
  <cp:lastPrinted>2019-07-31T13:25:13Z</cp:lastPrinted>
  <dcterms:created xsi:type="dcterms:W3CDTF">2017-03-14T08:22:47Z</dcterms:created>
  <dcterms:modified xsi:type="dcterms:W3CDTF">2019-08-02T09:53:06Z</dcterms:modified>
</cp:coreProperties>
</file>